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70" r:id="rId14"/>
    <p:sldId id="271" r:id="rId15"/>
    <p:sldId id="272" r:id="rId16"/>
    <p:sldId id="274" r:id="rId17"/>
    <p:sldId id="273" r:id="rId18"/>
    <p:sldId id="276" r:id="rId19"/>
    <p:sldId id="277" r:id="rId20"/>
    <p:sldId id="269" r:id="rId21"/>
    <p:sldId id="278" r:id="rId22"/>
    <p:sldId id="280" r:id="rId23"/>
    <p:sldId id="284" r:id="rId24"/>
    <p:sldId id="281" r:id="rId25"/>
    <p:sldId id="282" r:id="rId26"/>
    <p:sldId id="283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E466"/>
    <a:srgbClr val="13A146"/>
    <a:srgbClr val="1EE61E"/>
    <a:srgbClr val="996633"/>
    <a:srgbClr val="000000"/>
    <a:srgbClr val="66CCFF"/>
    <a:srgbClr val="CC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7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0" d="100"/>
          <a:sy n="130" d="100"/>
        </p:scale>
        <p:origin x="1675" y="-2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6F923BD7-60C2-4DA8-8084-4F7D6BF586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ACA0E1B6-5B08-4F08-8930-B82A1A9642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2708" name="Rectangle 1028">
            <a:extLst>
              <a:ext uri="{FF2B5EF4-FFF2-40B4-BE49-F238E27FC236}">
                <a16:creationId xmlns:a16="http://schemas.microsoft.com/office/drawing/2014/main" id="{DD0CD2BA-0D34-4B08-9CA7-5175EB62A3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1029">
            <a:extLst>
              <a:ext uri="{FF2B5EF4-FFF2-40B4-BE49-F238E27FC236}">
                <a16:creationId xmlns:a16="http://schemas.microsoft.com/office/drawing/2014/main" id="{6757F20F-13F3-481D-BF5A-A0C9438E45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10" name="Rectangle 1030">
            <a:extLst>
              <a:ext uri="{FF2B5EF4-FFF2-40B4-BE49-F238E27FC236}">
                <a16:creationId xmlns:a16="http://schemas.microsoft.com/office/drawing/2014/main" id="{5A3606AA-4B92-4324-990A-0E38EE01BB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2711" name="Rectangle 1031">
            <a:extLst>
              <a:ext uri="{FF2B5EF4-FFF2-40B4-BE49-F238E27FC236}">
                <a16:creationId xmlns:a16="http://schemas.microsoft.com/office/drawing/2014/main" id="{0EB22FF7-15B6-4155-A365-6327161AF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A4002B-E382-4B1D-ABA8-CFB879016F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B7B1CF5-E798-41CC-AE3A-5D23799EE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A5B8C-03E2-4F31-969F-3B09E6EC28A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3730" name="Rectangle 1026">
            <a:extLst>
              <a:ext uri="{FF2B5EF4-FFF2-40B4-BE49-F238E27FC236}">
                <a16:creationId xmlns:a16="http://schemas.microsoft.com/office/drawing/2014/main" id="{5233E5AA-462D-4F7B-B2B8-5B70F5E8A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1027">
            <a:extLst>
              <a:ext uri="{FF2B5EF4-FFF2-40B4-BE49-F238E27FC236}">
                <a16:creationId xmlns:a16="http://schemas.microsoft.com/office/drawing/2014/main" id="{8A32F9E9-4FFA-4DF3-9313-05742A792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track connected to the </a:t>
            </a:r>
            <a:r>
              <a:rPr lang="en-US" dirty="0" err="1"/>
              <a:t>DCS</a:t>
            </a:r>
            <a:r>
              <a:rPr lang="en-US" dirty="0"/>
              <a:t> 52.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27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try to speed match a poorly running locomotive.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17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steps to start or switch to programming track mode.</a:t>
            </a:r>
          </a:p>
          <a:p>
            <a:r>
              <a:rPr lang="en-US" dirty="0"/>
              <a:t>The PR3 can be set to Programmer Mode (</a:t>
            </a:r>
            <a:r>
              <a:rPr lang="en-US" dirty="0" err="1"/>
              <a:t>Loconet</a:t>
            </a:r>
            <a:r>
              <a:rPr lang="en-US" dirty="0"/>
              <a:t> interface) by either the button on the PR3 or by the </a:t>
            </a:r>
            <a:r>
              <a:rPr lang="en-US" dirty="0" err="1"/>
              <a:t>JMRI</a:t>
            </a:r>
            <a:r>
              <a:rPr lang="en-US" dirty="0"/>
              <a:t>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6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start with the Kick Start (CV 65) set to zero.</a:t>
            </a:r>
          </a:p>
          <a:p>
            <a:r>
              <a:rPr lang="en-US" dirty="0"/>
              <a:t>I prefer controlling a smooth starts and stops my self, so I set Acceleration Rate (CV 3) and Deceleration Rate (CV 4) to zero.  Use the same value for all of the locomotives you are speed matching.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9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Volts (CV 2), Mid Volts (CV 6) and Max Volts (CV 5) are the relative voltages the decoder provides to the motor at 1%, 50% and 99% throttle settings respectively.</a:t>
            </a:r>
          </a:p>
          <a:p>
            <a:r>
              <a:rPr lang="en-US" dirty="0"/>
              <a:t>This is the starting settings I use to determine the locomotive max speeds. </a:t>
            </a:r>
          </a:p>
          <a:p>
            <a:r>
              <a:rPr lang="en-US" dirty="0"/>
              <a:t> 99% throttle with Max Volts set to 255 is the fastest a locomotive can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492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Forward Trim (CV 66) and the Reverse Trim (CV 95) need to initially be set to the same value.</a:t>
            </a:r>
          </a:p>
          <a:p>
            <a:r>
              <a:rPr lang="en-US" dirty="0"/>
              <a:t>The speed table has 28 values (CVs 67-94) corresponding to a 28 speed step decoder.  The newer decoders have 128 speed steps.</a:t>
            </a:r>
          </a:p>
          <a:p>
            <a:r>
              <a:rPr lang="en-US" dirty="0"/>
              <a:t>You could speed match with this table.  You’d need to determine which throttle setting correspond to each of the 28 speed steps, and it would take considerably longer.</a:t>
            </a:r>
          </a:p>
          <a:p>
            <a:r>
              <a:rPr lang="en-US" dirty="0"/>
              <a:t>This briefing is for using the Basic Speed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439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want to read the Forward Trim and Reverse Trim without reading the whole speed table, you can read CV 66 and CV 95 from the CVs tab.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609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and Reverse Trim are set to the mid value 128.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729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save the locomotive settings to the roster, so you can use Programming on 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83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determine the maximum forward and reverse speeds of the locomotive.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92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different speeds, don’t try to speed match across categories.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4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made a spread sheet of times and speeds in 1/10 sec increment for one lap of my speed matching loop as an alternative to using a speedometer.</a:t>
            </a:r>
          </a:p>
          <a:p>
            <a:r>
              <a:rPr lang="en-US" dirty="0"/>
              <a:t>Here is the recording of my DCC locomotive top speeds.</a:t>
            </a:r>
          </a:p>
          <a:p>
            <a:r>
              <a:rPr lang="en-US" dirty="0"/>
              <a:t>333 &amp; 339 are passenger locomotives.</a:t>
            </a:r>
          </a:p>
          <a:p>
            <a:r>
              <a:rPr lang="en-US" dirty="0"/>
              <a:t>1004 is my only switcher.</a:t>
            </a:r>
          </a:p>
          <a:p>
            <a:r>
              <a:rPr lang="en-US" dirty="0"/>
              <a:t>The rest are main line freight locomotives.</a:t>
            </a:r>
          </a:p>
          <a:p>
            <a:r>
              <a:rPr lang="en-US" dirty="0"/>
              <a:t>I selected the slowest of each category (highlighted) as the master locomotive.  You can slow down locomotives to match the max speed, but speed up a slower locomotive.  Note that 5492 doesn’t run smoothly, so I won’t try to speed match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325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four steps to switching to programming on main.</a:t>
            </a:r>
          </a:p>
          <a:p>
            <a:r>
              <a:rPr lang="en-US" dirty="0"/>
              <a:t>We’ll start with the master main line freight locomotive.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7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picked 100 MPH and 50 MPH as the max speed and mid speed.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297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to finally speed match a locomotive: in this example 7010.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140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this locomotive is faster than the master, I started at Mid Volts set to 100 and Max Volts set to 200.</a:t>
            </a:r>
          </a:p>
          <a:p>
            <a:r>
              <a:rPr lang="en-US" dirty="0"/>
              <a:t>To set the Start Volts, I slow the locomotive down until stops running.  If it stops at a throttle setting higher than 1%, increase the Start Volts.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65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where we fine tune the Max Volts.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559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362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where we fine tune the Mid Volts.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941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Locomotives often run and a little different speed in forward and reverse at the same throttle setting.</a:t>
            </a:r>
          </a:p>
          <a:p>
            <a:r>
              <a:rPr lang="en-US" dirty="0"/>
              <a:t>The </a:t>
            </a:r>
            <a:r>
              <a:rPr lang="en-US" dirty="0" err="1"/>
              <a:t>DCS</a:t>
            </a:r>
            <a:r>
              <a:rPr lang="en-US" dirty="0"/>
              <a:t> 52 determines the direction of a MU locomotive by the direction it was last run before </a:t>
            </a:r>
            <a:r>
              <a:rPr lang="en-US" dirty="0" err="1"/>
              <a:t>MUing</a:t>
            </a:r>
            <a:r>
              <a:rPr lang="en-US" dirty="0"/>
              <a:t>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19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save the setting to the roster when you are finished.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6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06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even change speed CVs while the locomotive is running.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starting programming track mode with </a:t>
            </a:r>
            <a:r>
              <a:rPr lang="en-US" dirty="0" err="1"/>
              <a:t>JMRI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9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program on main, you have to first select the locomotive you will program from the </a:t>
            </a:r>
            <a:r>
              <a:rPr lang="en-US" dirty="0" err="1"/>
              <a:t>JMRI</a:t>
            </a:r>
            <a:r>
              <a:rPr lang="en-US" dirty="0"/>
              <a:t> roster.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35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Roster Entry tab, note the DCC Address of the locomotive being programmed.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9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DCC speed matching setup using the components that I have.</a:t>
            </a:r>
          </a:p>
          <a:p>
            <a:r>
              <a:rPr lang="en-US" dirty="0"/>
              <a:t>Other command stations, </a:t>
            </a:r>
            <a:r>
              <a:rPr lang="en-US" dirty="0" err="1"/>
              <a:t>loconet</a:t>
            </a:r>
            <a:r>
              <a:rPr lang="en-US" dirty="0"/>
              <a:t> interface and throttle will work as long as either the </a:t>
            </a:r>
            <a:r>
              <a:rPr lang="en-US" dirty="0" err="1"/>
              <a:t>loconet</a:t>
            </a:r>
            <a:r>
              <a:rPr lang="en-US" dirty="0"/>
              <a:t> interface or the command station has a programming track interface.</a:t>
            </a:r>
          </a:p>
          <a:p>
            <a:r>
              <a:rPr lang="en-US" dirty="0"/>
              <a:t>Thanks to Carl Wessel for loaning me his speedometer.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96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PR3 and </a:t>
            </a:r>
            <a:r>
              <a:rPr lang="en-US" dirty="0" err="1"/>
              <a:t>DCS</a:t>
            </a:r>
            <a:r>
              <a:rPr lang="en-US" dirty="0"/>
              <a:t> 52 are connected by a </a:t>
            </a:r>
            <a:r>
              <a:rPr lang="en-US" dirty="0" err="1"/>
              <a:t>loconet</a:t>
            </a:r>
            <a:r>
              <a:rPr lang="en-US" dirty="0"/>
              <a:t> cable.</a:t>
            </a:r>
          </a:p>
          <a:p>
            <a:r>
              <a:rPr lang="en-US" dirty="0"/>
              <a:t>I made an Anderson </a:t>
            </a:r>
            <a:r>
              <a:rPr lang="en-US" dirty="0" err="1"/>
              <a:t>Powerpole</a:t>
            </a:r>
            <a:r>
              <a:rPr lang="en-US" dirty="0"/>
              <a:t> connecter for both the PR3 and the </a:t>
            </a:r>
            <a:r>
              <a:rPr lang="en-US" dirty="0" err="1"/>
              <a:t>DCS</a:t>
            </a:r>
            <a:r>
              <a:rPr lang="en-US" dirty="0"/>
              <a:t> 52. </a:t>
            </a:r>
          </a:p>
          <a:p>
            <a:r>
              <a:rPr lang="en-US" dirty="0"/>
              <a:t>I made a Kato to Anderson </a:t>
            </a:r>
            <a:r>
              <a:rPr lang="en-US" dirty="0" err="1"/>
              <a:t>Powerpole</a:t>
            </a:r>
            <a:r>
              <a:rPr lang="en-US" dirty="0"/>
              <a:t> adapter to connect to the track.</a:t>
            </a:r>
          </a:p>
          <a:p>
            <a:r>
              <a:rPr lang="en-US" dirty="0"/>
              <a:t>This lets me easily change the track connection between the programming track on the PR3 to the run track on the </a:t>
            </a:r>
            <a:r>
              <a:rPr lang="en-US" dirty="0" err="1"/>
              <a:t>DCS</a:t>
            </a:r>
            <a:r>
              <a:rPr lang="en-US" dirty="0"/>
              <a:t> 52.</a:t>
            </a:r>
          </a:p>
          <a:p>
            <a:r>
              <a:rPr lang="en-US" dirty="0"/>
              <a:t>Shown here is the track connected to the PR3.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002B-E382-4B1D-ABA8-CFB879016FC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36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076F-EA4C-44D1-AD88-CAEFD4041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62C0-159D-4E3A-9B86-BF542834E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D539C-D3B0-4D8A-AFBF-310C08AD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0CEEF-782B-4428-90B0-A67A4FC5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822C-810F-4379-B002-837F544F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C5736-20D2-42AB-8111-EFF878723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94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806F-8C4F-4D58-A605-5E952405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18EF5-8DA3-46D9-A4D6-1D1A3F592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F3696-54FA-42C2-ABA6-7670396D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5A48-0B0C-49C5-9F1B-943A723D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936E-0827-423C-9FE7-97334E58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9473B-224F-44D9-BDFD-73AA6426B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089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2B6F1-023B-4B5D-BC2C-4F17FBC69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425D3-565B-4465-9E30-17867CF6B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097E4-F85D-49B1-B16D-7EF77A4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99AED-E024-433A-9051-DD3D29A7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65D5-025B-45A1-8E1E-72AB13D5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B06CB-1404-460A-927D-B5EB946DD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9351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D41F-3079-4EA3-B9D2-346DF8D0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B96E5-220C-4C16-B64C-6C3CC671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796D5-722D-4B4E-AC6E-A6F2AEC4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FB75E-295D-4CBA-A192-A4E7FF74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BF46-2F05-41DB-805C-F38A8641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AB87D-3773-49EA-9B47-2473E0F1B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8965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E8D5-B79E-41B0-A3C1-3D91E611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D9F38-E1F3-4561-A9C6-73AFD7F7A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8887-699B-4AA6-8683-6120CE08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E2E-1BCF-4381-B619-EA3D24B0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7A89-0543-47B8-B543-1AE7D997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0D993-8C5E-45EF-A58C-E9BCC0A1C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8443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CE95-86C4-426F-A7B0-78EEEBB5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BD0D-B8FE-4A56-B1E2-FC18AE03D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1BBDD-4C87-4AC3-A36F-FD6594C69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B803A-4211-4CD3-AFB8-14F56F53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5D7C-60DF-4A23-8E35-5839D2DA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26C6A-240F-4F62-B0A3-86BCD5CE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C5448-3615-4904-993F-ED90D401E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9462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8274-650C-45B3-9543-64FC57A6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F32B9-2EA4-4708-A814-51D9F012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E5AAE-EF94-459E-9BBE-FC345D49D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C1246-B147-4554-8A7E-7A3B421FA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E1B54-1E25-4CE7-A482-4AB5040BE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F5C40-119D-41A7-A9AE-94DD11E0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E053A-F235-47CF-AB3E-71BB72FB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5B2D2-AFD2-485D-BE6F-DB0E3B6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05F2-DDA0-4DBD-977E-05518A7DE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0157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3417-F23C-4C8B-A0BF-B69F3497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CA2C7-AD3B-4EC7-ABAC-F1720909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19F6C-22C2-4C70-AA9B-B4D1F5F4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B5F07-3D7E-45FF-9641-B4F70370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1FD8-FEF4-4EA8-B6E9-EFC759FE8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9351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AB13-C076-4C9A-B5F2-863A5F4D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943D1-5D38-4D2F-A269-BB70CCE9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F3E35-06D2-4B3D-9E8D-EE658A0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209C4-50EC-4E55-98AA-83811E4B8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7492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40D2-BDA1-46F5-A04E-AA19F681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97FD-573B-4B7D-BCB1-A33BD714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29F50-C588-47A7-8C8B-DE2803CFF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7A112-328F-44A5-9127-898338EB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AD576-DD13-4AD3-8D60-9A615F1B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5A36F-5060-4FA2-9B90-9C2492E9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E058C-578E-44EE-B1C1-E1D9FDD83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155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2703-59DE-4C78-A683-6C196484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82682-9F35-4BA1-BC1E-A4AAB047E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3C81-D78A-4280-8508-DF8742FC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1177C-D040-4516-BDAB-4C4737F9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D6FB4-F190-4D55-8697-B07052DB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7C771-85E0-4216-8DA3-F3A5ADFA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FD48-DF33-43CA-9799-6F07BE88B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5128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60784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056D0C-3040-403A-9118-6E6FC920D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CF38FE-EE95-45A3-AC20-18785E405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2D9681-9B3D-486B-AC26-DD14D301D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449C15-9373-4C11-BBD0-FFAC5C5CE7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3D0C47-88C9-4749-852E-DDDF5222D6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5F33DE-FDE3-462A-9EA7-069B71B04C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93C1429-5D43-45D5-95C9-44F616DBE6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62050"/>
            <a:ext cx="7772400" cy="2266950"/>
          </a:xfrm>
        </p:spPr>
        <p:txBody>
          <a:bodyPr anchor="ctr"/>
          <a:lstStyle/>
          <a:p>
            <a:r>
              <a:rPr lang="en-US" altLang="en-US" sz="4400" dirty="0"/>
              <a:t>DCC Speed Matching Technique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E2CE303-BB5C-43B5-88B0-F17F911CB4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 b="0"/>
              <a:t>Lee Williams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02A6-BCB4-4C8C-93C9-FEEED6AE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Speed Matching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2A008-5A87-4435-8408-FD879AEA9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010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55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028F-06A4-4059-A023-7F91295B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Locomotive Tune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98AE-3180-4373-8376-16B67917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 wheels</a:t>
            </a:r>
          </a:p>
          <a:p>
            <a:r>
              <a:rPr lang="en-US" dirty="0"/>
              <a:t>Clean mechanism</a:t>
            </a:r>
          </a:p>
          <a:p>
            <a:pPr lvl="1"/>
            <a:r>
              <a:rPr lang="en-US" dirty="0"/>
              <a:t>Gears &amp; axles clear of lint &amp; crud</a:t>
            </a:r>
          </a:p>
          <a:p>
            <a:r>
              <a:rPr lang="en-US" dirty="0"/>
              <a:t>Lubrication</a:t>
            </a:r>
          </a:p>
          <a:p>
            <a:pPr lvl="1"/>
            <a:r>
              <a:rPr lang="en-US" dirty="0"/>
              <a:t>Not too much</a:t>
            </a:r>
          </a:p>
          <a:p>
            <a:r>
              <a:rPr lang="en-US" dirty="0"/>
              <a:t>Check for smooth running</a:t>
            </a:r>
          </a:p>
        </p:txBody>
      </p:sp>
    </p:spTree>
    <p:extLst>
      <p:ext uri="{BB962C8B-B14F-4D97-AF65-F5344CB8AC3E}">
        <p14:creationId xmlns:p14="http://schemas.microsoft.com/office/powerpoint/2010/main" val="25571944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2F6E-93E1-49A9-BB9F-14A12C51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A8B7-7E95-4C28-B8AC-722E63B5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Track</a:t>
            </a:r>
          </a:p>
          <a:p>
            <a:pPr lvl="1"/>
            <a:r>
              <a:rPr lang="en-US" dirty="0"/>
              <a:t>Plug track into PR3</a:t>
            </a:r>
          </a:p>
          <a:p>
            <a:pPr lvl="1"/>
            <a:r>
              <a:rPr lang="en-US" dirty="0"/>
              <a:t>Set PR3 to Program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(green LED flashing)</a:t>
            </a:r>
          </a:p>
          <a:p>
            <a:pPr lvl="1"/>
            <a:r>
              <a:rPr lang="en-US" dirty="0"/>
              <a:t>Select Program Track In </a:t>
            </a:r>
            <a:r>
              <a:rPr lang="en-US" dirty="0" err="1"/>
              <a:t>JMRI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16099-D6BF-4DBA-B119-0C4B7E73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33800"/>
            <a:ext cx="41719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78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530D-4066-4D5B-90F4-5F1ADDAB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 - Motor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04225-3638-42A4-BA17-BE79C683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791200" cy="49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644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B493-4B7A-4EA8-B037-1CCC8C7F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 – Basic Speed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7059B-F5C3-4EEC-B36D-E707BC709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638800" cy="48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44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06D-7169-411C-8957-0E689BA1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 – Trim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8530D-71EC-41E4-8BED-57C01331E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34" y="1600200"/>
            <a:ext cx="6612732" cy="49467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D7FCF8E-841F-414B-9F4B-95F419854CAE}"/>
              </a:ext>
            </a:extLst>
          </p:cNvPr>
          <p:cNvSpPr/>
          <p:nvPr/>
        </p:nvSpPr>
        <p:spPr bwMode="auto">
          <a:xfrm>
            <a:off x="3352800" y="5334000"/>
            <a:ext cx="2590800" cy="53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844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8E00-18BB-427D-B794-C5B2B5D4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 – Trim Settings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BADB8-6159-4832-BF6B-2A08AF614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CV 66: Forward Trim</a:t>
            </a:r>
          </a:p>
          <a:p>
            <a:r>
              <a:rPr lang="en-US" dirty="0"/>
              <a:t>CV 95: Reverse Trim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1F676-4116-4079-80D3-43F9241EC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71500"/>
            <a:ext cx="518244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247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73A2-EDB3-4C1A-9F2E-CBF34CB8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 – Trim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A358A-9D91-49FA-B547-EAA9F1DC8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64" y="1600200"/>
            <a:ext cx="662107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20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D69D-86ED-4DCD-9629-24B51CD5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/>
              <a:t>Initial Setup – Save to Roster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5FAB8-46CD-473B-9AA9-C18C3FC0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672263" cy="49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14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A16B-B699-4E31-A552-CDB2C8FA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Loco Maximum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C5D6-D870-4795-BF4D-A5B03B05D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Plug track into DS 52</a:t>
            </a:r>
          </a:p>
          <a:p>
            <a:r>
              <a:rPr lang="en-US" dirty="0"/>
              <a:t>Run locomotive at max speed (99%) in both directions</a:t>
            </a:r>
          </a:p>
          <a:p>
            <a:r>
              <a:rPr lang="en-US" dirty="0"/>
              <a:t>Record maximum forward and reverse speeds</a:t>
            </a:r>
          </a:p>
        </p:txBody>
      </p:sp>
    </p:spTree>
    <p:extLst>
      <p:ext uri="{BB962C8B-B14F-4D97-AF65-F5344CB8AC3E}">
        <p14:creationId xmlns:p14="http://schemas.microsoft.com/office/powerpoint/2010/main" val="8446443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7612-59F2-4B8B-B78E-FF121031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Locomotive </a:t>
            </a:r>
            <a:r>
              <a:rPr lang="en-US" dirty="0" err="1"/>
              <a:t>Catagories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9B2E-AACC-413C-8D94-423E9D0E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0" y="1784555"/>
            <a:ext cx="7772400" cy="4572000"/>
          </a:xfrm>
        </p:spPr>
        <p:txBody>
          <a:bodyPr/>
          <a:lstStyle/>
          <a:p>
            <a:r>
              <a:rPr lang="en-US" dirty="0"/>
              <a:t>Passenger</a:t>
            </a:r>
          </a:p>
          <a:p>
            <a:endParaRPr lang="en-US" dirty="0"/>
          </a:p>
          <a:p>
            <a:r>
              <a:rPr lang="en-US" dirty="0"/>
              <a:t>Mainline </a:t>
            </a:r>
            <a:br>
              <a:rPr lang="en-US" dirty="0"/>
            </a:br>
            <a:r>
              <a:rPr lang="en-US" dirty="0"/>
              <a:t>Freight</a:t>
            </a:r>
          </a:p>
          <a:p>
            <a:endParaRPr lang="en-US" dirty="0"/>
          </a:p>
          <a:p>
            <a:r>
              <a:rPr lang="en-US" dirty="0"/>
              <a:t>Switcher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8054D-56A5-4CCA-87A0-F1C126F72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69957"/>
            <a:ext cx="3657600" cy="1227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BF097-97D6-48DC-A086-5C0EA051F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81" y="3048000"/>
            <a:ext cx="4486438" cy="1242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7C3E8A-6D83-4BD9-9B9D-410B515F9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65758"/>
            <a:ext cx="3124200" cy="12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241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1BEF-EEE7-4BB4-B7D7-FE376325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Loco Maximum Speeds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E6ACE-855F-4AA5-A7FC-D05B5D411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0589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9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2F6E-93E1-49A9-BB9F-14A12C51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Master Loco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A8B7-7E95-4C28-B8AC-722E63B5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/>
              <a:t>Programming Track</a:t>
            </a:r>
          </a:p>
          <a:p>
            <a:pPr lvl="1"/>
            <a:r>
              <a:rPr lang="en-US" dirty="0"/>
              <a:t>Plug track into DS 52</a:t>
            </a:r>
          </a:p>
          <a:p>
            <a:pPr lvl="1"/>
            <a:r>
              <a:rPr lang="en-US" dirty="0"/>
              <a:t>Set PR3 to Interface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(green LED winking)</a:t>
            </a:r>
          </a:p>
          <a:p>
            <a:pPr lvl="1"/>
            <a:r>
              <a:rPr lang="en-US" dirty="0"/>
              <a:t>Select master loco from roster</a:t>
            </a:r>
          </a:p>
          <a:p>
            <a:pPr lvl="1"/>
            <a:r>
              <a:rPr lang="en-US" dirty="0"/>
              <a:t>Select Program on Main in </a:t>
            </a:r>
            <a:r>
              <a:rPr lang="en-US" dirty="0" err="1"/>
              <a:t>JMRI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98ED0-1A06-4CA1-AAB7-F79445AB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41624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6859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0BBE-EB06-4857-B610-AF161290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Master Loco Speeds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BC927-54AD-4656-866F-D920864AD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4038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Max Volts for desired speed at 99%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E.g. 100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Mid Volts for desired speed at 50%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E.g</a:t>
            </a:r>
            <a:r>
              <a:rPr lang="en-US" sz="1800" dirty="0"/>
              <a:t> 50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Start Volts so locomotive creeps at minimum speed at 1%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C46A8-5815-4E0A-A98C-BD8C5BE36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1143000"/>
            <a:ext cx="53666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702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2F6E-93E1-49A9-BB9F-14A12C51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Match Loco to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A8B7-7E95-4C28-B8AC-722E63B5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/>
              <a:t>Already in programming track mode</a:t>
            </a:r>
          </a:p>
          <a:p>
            <a:r>
              <a:rPr lang="en-US" dirty="0"/>
              <a:t>Select locomotive from roster</a:t>
            </a:r>
          </a:p>
          <a:p>
            <a:r>
              <a:rPr lang="en-US" dirty="0"/>
              <a:t>Select Program on Main in </a:t>
            </a:r>
            <a:r>
              <a:rPr lang="en-US" dirty="0" err="1"/>
              <a:t>JMRI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115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0BBE-EB06-4857-B610-AF161290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Match Loco to Master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BC927-54AD-4656-866F-D920864AD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4038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Max Volts for desired speed at 99%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E.g. 100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Mid Volts for desired speed at 50%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E.g</a:t>
            </a:r>
            <a:r>
              <a:rPr lang="en-US" sz="1800" dirty="0"/>
              <a:t> 50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Start Volts so locomotive creeps at minimum speed at 1%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C691F-C002-4053-945D-089ACDCD7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81" y="1143000"/>
            <a:ext cx="53666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313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BEBE-B21D-4856-BA57-49EC0D2E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Match Loco to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19A4-64BA-45D9-A315-7F668154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r>
              <a:rPr lang="en-US" dirty="0"/>
              <a:t>MU Loco to master on DS 52</a:t>
            </a:r>
          </a:p>
          <a:p>
            <a:r>
              <a:rPr lang="en-US" dirty="0"/>
              <a:t>Run both locos with gap between them at 99%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82DA4-F4B4-4E1C-AC43-8F775943A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62400"/>
            <a:ext cx="6858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2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BEBE-B21D-4856-BA57-49EC0D2E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Match Loco to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19A4-64BA-45D9-A315-7F668154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r>
              <a:rPr lang="en-US" dirty="0"/>
              <a:t>Adjust Max Volts to keep gap between locomotives constant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82DA4-F4B4-4E1C-AC43-8F775943A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62400"/>
            <a:ext cx="6858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430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BEBE-B21D-4856-BA57-49EC0D2E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Match Loco to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19A4-64BA-45D9-A315-7F668154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438400"/>
          </a:xfrm>
        </p:spPr>
        <p:txBody>
          <a:bodyPr/>
          <a:lstStyle/>
          <a:p>
            <a:r>
              <a:rPr lang="en-US" dirty="0"/>
              <a:t>Run both locos with gap between them at 50%</a:t>
            </a:r>
          </a:p>
          <a:p>
            <a:r>
              <a:rPr lang="en-US" dirty="0"/>
              <a:t>Adjust Mid Volts to keep gap between locomotives constant</a:t>
            </a:r>
          </a:p>
        </p:txBody>
      </p:sp>
    </p:spTree>
    <p:extLst>
      <p:ext uri="{BB962C8B-B14F-4D97-AF65-F5344CB8AC3E}">
        <p14:creationId xmlns:p14="http://schemas.microsoft.com/office/powerpoint/2010/main" val="27079265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816F-FC6F-4F4A-B402-9CAB97BB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Match Loco to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8A70-8CF9-4C06-8D08-D9BFB6968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loco from MU to master</a:t>
            </a:r>
          </a:p>
          <a:p>
            <a:r>
              <a:rPr lang="en-US" dirty="0"/>
              <a:t>Turn loco around</a:t>
            </a:r>
          </a:p>
          <a:p>
            <a:r>
              <a:rPr lang="en-US" dirty="0"/>
              <a:t>Run in reverse</a:t>
            </a:r>
          </a:p>
          <a:p>
            <a:r>
              <a:rPr lang="en-US" dirty="0"/>
              <a:t>MU loco to master on DS 52</a:t>
            </a:r>
          </a:p>
          <a:p>
            <a:r>
              <a:rPr lang="en-US" dirty="0"/>
              <a:t>Run both locos with gap between them at 99%</a:t>
            </a:r>
          </a:p>
        </p:txBody>
      </p:sp>
    </p:spTree>
    <p:extLst>
      <p:ext uri="{BB962C8B-B14F-4D97-AF65-F5344CB8AC3E}">
        <p14:creationId xmlns:p14="http://schemas.microsoft.com/office/powerpoint/2010/main" val="936334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4A76-FFD7-4C3C-B2B9-60A22D69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Match Loco to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DE89-6BEE-4EFF-B23F-8F0C553C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200"/>
            <a:ext cx="3200400" cy="3793650"/>
          </a:xfrm>
        </p:spPr>
        <p:txBody>
          <a:bodyPr/>
          <a:lstStyle/>
          <a:p>
            <a:r>
              <a:rPr lang="en-US" dirty="0"/>
              <a:t>Adjust Reverse Trim to keep gap between locomotives constant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E03E5-277A-4AB6-8B2D-18E4B85B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41050"/>
            <a:ext cx="4991269" cy="3733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3111580-CB92-441E-A305-C30B405906B2}"/>
              </a:ext>
            </a:extLst>
          </p:cNvPr>
          <p:cNvSpPr/>
          <p:nvPr/>
        </p:nvSpPr>
        <p:spPr bwMode="auto">
          <a:xfrm>
            <a:off x="6096000" y="4876800"/>
            <a:ext cx="857166" cy="381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318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F93-48CB-436C-8807-A471C7C6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Programming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08DE-FA0C-466B-9E7A-F83B5466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Track</a:t>
            </a:r>
          </a:p>
          <a:p>
            <a:pPr lvl="1"/>
            <a:r>
              <a:rPr lang="en-US" dirty="0"/>
              <a:t>Read a Configuration Variables (CVs)</a:t>
            </a:r>
          </a:p>
          <a:p>
            <a:pPr lvl="1"/>
            <a:r>
              <a:rPr lang="en-US" dirty="0"/>
              <a:t>Write all CVs including DCC address</a:t>
            </a:r>
          </a:p>
          <a:p>
            <a:pPr lvl="1"/>
            <a:r>
              <a:rPr lang="en-US" dirty="0"/>
              <a:t>Limited to one locomotive on programming track at a </a:t>
            </a:r>
            <a:r>
              <a:rPr lang="en-US" dirty="0" err="1"/>
              <a:t>tim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654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F93-48CB-436C-8807-A471C7C6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Programming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08DE-FA0C-466B-9E7A-F83B5466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on Main</a:t>
            </a:r>
          </a:p>
          <a:p>
            <a:pPr lvl="1"/>
            <a:r>
              <a:rPr lang="en-US" dirty="0"/>
              <a:t>Run and program on same track</a:t>
            </a:r>
          </a:p>
          <a:p>
            <a:pPr lvl="1"/>
            <a:r>
              <a:rPr lang="en-US" dirty="0"/>
              <a:t>Program a specific locomotive with multiple locomotives on track</a:t>
            </a:r>
          </a:p>
          <a:p>
            <a:pPr lvl="1"/>
            <a:r>
              <a:rPr lang="en-US" dirty="0"/>
              <a:t>Can’t read locomotive CVs</a:t>
            </a:r>
          </a:p>
          <a:p>
            <a:pPr lvl="1"/>
            <a:r>
              <a:rPr lang="en-US" dirty="0"/>
              <a:t>Can change DCC address</a:t>
            </a:r>
          </a:p>
        </p:txBody>
      </p:sp>
    </p:spTree>
    <p:extLst>
      <p:ext uri="{BB962C8B-B14F-4D97-AF65-F5344CB8AC3E}">
        <p14:creationId xmlns:p14="http://schemas.microsoft.com/office/powerpoint/2010/main" val="6259378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BE45-1B28-4A0C-972A-CA0D1BA1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JMRI</a:t>
            </a:r>
            <a:r>
              <a:rPr lang="en-US" dirty="0"/>
              <a:t> / Programming Track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8F156-415B-4189-99FC-83F910222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019800" cy="47914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8539B3-ED3D-4764-B662-D873ADA80BA9}"/>
              </a:ext>
            </a:extLst>
          </p:cNvPr>
          <p:cNvSpPr/>
          <p:nvPr/>
        </p:nvSpPr>
        <p:spPr bwMode="auto">
          <a:xfrm>
            <a:off x="6248400" y="5334000"/>
            <a:ext cx="1143000" cy="685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331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BE45-1B28-4A0C-972A-CA0D1BA1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txBody>
          <a:bodyPr/>
          <a:lstStyle/>
          <a:p>
            <a:r>
              <a:rPr lang="en-US" dirty="0" err="1"/>
              <a:t>JMRI</a:t>
            </a:r>
            <a:r>
              <a:rPr lang="en-US" dirty="0"/>
              <a:t> / Programming on 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29C82-7140-466C-8B0D-E66C6CFD5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019800" cy="47914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8539B3-ED3D-4764-B662-D873ADA80BA9}"/>
              </a:ext>
            </a:extLst>
          </p:cNvPr>
          <p:cNvSpPr/>
          <p:nvPr/>
        </p:nvSpPr>
        <p:spPr bwMode="auto">
          <a:xfrm>
            <a:off x="6248400" y="5334000"/>
            <a:ext cx="1143000" cy="685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60D0A6-91E3-48EB-8755-E39484FBDBF9}"/>
              </a:ext>
            </a:extLst>
          </p:cNvPr>
          <p:cNvCxnSpPr/>
          <p:nvPr/>
        </p:nvCxnSpPr>
        <p:spPr bwMode="auto">
          <a:xfrm>
            <a:off x="914400" y="3505200"/>
            <a:ext cx="457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76238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BE45-1B28-4A0C-972A-CA0D1BA1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</p:spPr>
        <p:txBody>
          <a:bodyPr/>
          <a:lstStyle/>
          <a:p>
            <a:r>
              <a:rPr lang="en-US" dirty="0" err="1"/>
              <a:t>JMRI</a:t>
            </a:r>
            <a:r>
              <a:rPr lang="en-US" dirty="0"/>
              <a:t> / Programming on 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02A92-A943-4366-94B4-10D326353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367463" cy="47632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8539B3-ED3D-4764-B662-D873ADA80BA9}"/>
              </a:ext>
            </a:extLst>
          </p:cNvPr>
          <p:cNvSpPr/>
          <p:nvPr/>
        </p:nvSpPr>
        <p:spPr bwMode="auto">
          <a:xfrm>
            <a:off x="3657600" y="3124200"/>
            <a:ext cx="1143000" cy="4953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09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8E12-8FBE-4AB6-A224-772FA9C2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Speed Matching 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3C1EB-1096-43E4-B2FA-20930FE0C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505200" cy="3506788"/>
          </a:xfrm>
        </p:spPr>
        <p:txBody>
          <a:bodyPr/>
          <a:lstStyle/>
          <a:p>
            <a:r>
              <a:rPr lang="en-US" sz="2400" dirty="0"/>
              <a:t>Loop of Kato </a:t>
            </a:r>
            <a:r>
              <a:rPr lang="en-US" sz="2400" dirty="0" err="1"/>
              <a:t>Unitrack</a:t>
            </a:r>
            <a:endParaRPr lang="en-US" sz="2400" dirty="0"/>
          </a:p>
          <a:p>
            <a:r>
              <a:rPr lang="en-US" sz="2400" dirty="0" err="1"/>
              <a:t>Digitrax</a:t>
            </a:r>
            <a:r>
              <a:rPr lang="en-US" sz="2400" dirty="0"/>
              <a:t> </a:t>
            </a:r>
            <a:r>
              <a:rPr lang="en-US" sz="2400" dirty="0" err="1"/>
              <a:t>DCS</a:t>
            </a:r>
            <a:r>
              <a:rPr lang="en-US" sz="2400" dirty="0"/>
              <a:t> 52</a:t>
            </a:r>
          </a:p>
          <a:p>
            <a:r>
              <a:rPr lang="en-US" sz="2400" dirty="0" err="1"/>
              <a:t>Digitrax</a:t>
            </a:r>
            <a:r>
              <a:rPr lang="en-US" sz="2400" dirty="0"/>
              <a:t> PR3</a:t>
            </a:r>
          </a:p>
          <a:p>
            <a:r>
              <a:rPr lang="en-US" sz="2400" dirty="0" err="1"/>
              <a:t>Accutrack</a:t>
            </a:r>
            <a:r>
              <a:rPr lang="en-US" sz="2400" dirty="0"/>
              <a:t> II </a:t>
            </a:r>
            <a:r>
              <a:rPr lang="en-US" sz="2400" dirty="0" err="1"/>
              <a:t>Spedometer</a:t>
            </a:r>
            <a:endParaRPr lang="en-US" sz="2400" dirty="0"/>
          </a:p>
          <a:p>
            <a:r>
              <a:rPr lang="en-US" sz="2400" dirty="0"/>
              <a:t>Laptop with MRI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B4E10-7FFC-4CBF-8706-7DD892FE5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0100" y="1359719"/>
            <a:ext cx="60198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233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02A6-BCB4-4C8C-93C9-FEEED6AE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Speed Matching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19589-CA85-4A57-8F32-142262B77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5265"/>
            <a:ext cx="708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882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1350</Words>
  <Application>Microsoft Office PowerPoint</Application>
  <PresentationFormat>On-screen Show (4:3)</PresentationFormat>
  <Paragraphs>169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Office Theme</vt:lpstr>
      <vt:lpstr>DCC Speed Matching Technique</vt:lpstr>
      <vt:lpstr>Locomotive Catagories</vt:lpstr>
      <vt:lpstr>DCC Programming Modes</vt:lpstr>
      <vt:lpstr>DCC Programming Modes</vt:lpstr>
      <vt:lpstr>JMRI / Programming Track</vt:lpstr>
      <vt:lpstr>JMRI / Programming on Main</vt:lpstr>
      <vt:lpstr>JMRI / Programming on Main</vt:lpstr>
      <vt:lpstr>DCC Speed Matching Setup</vt:lpstr>
      <vt:lpstr>DCC Speed Matching Setup</vt:lpstr>
      <vt:lpstr>DCC Speed Matching Setup</vt:lpstr>
      <vt:lpstr>Locomotive Tune Up</vt:lpstr>
      <vt:lpstr>Initial Setup</vt:lpstr>
      <vt:lpstr>Initial Setup - Motor</vt:lpstr>
      <vt:lpstr>Initial Setup – Basic Speed</vt:lpstr>
      <vt:lpstr>Initial Setup – Trim Settings</vt:lpstr>
      <vt:lpstr>Initial Setup – Trim Settings</vt:lpstr>
      <vt:lpstr>Initial Setup – Trim Settings</vt:lpstr>
      <vt:lpstr>Initial Setup – Save to Roster</vt:lpstr>
      <vt:lpstr>Loco Maximum Speeds</vt:lpstr>
      <vt:lpstr>Loco Maximum Speeds</vt:lpstr>
      <vt:lpstr>Set Master Loco Speeds</vt:lpstr>
      <vt:lpstr>Set Master Loco Speeds</vt:lpstr>
      <vt:lpstr>Speed Match Loco to Master</vt:lpstr>
      <vt:lpstr>Speed Match Loco to Master</vt:lpstr>
      <vt:lpstr>Speed Match Loco to Master</vt:lpstr>
      <vt:lpstr>Speed Match Loco to Master</vt:lpstr>
      <vt:lpstr>Speed Match Loco to Master</vt:lpstr>
      <vt:lpstr>Speed Match Loco to Master</vt:lpstr>
      <vt:lpstr>Speed Match Loco to Master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Lee Williams</dc:creator>
  <cp:lastModifiedBy>Lee</cp:lastModifiedBy>
  <cp:revision>66</cp:revision>
  <cp:lastPrinted>2001-01-31T14:23:05Z</cp:lastPrinted>
  <dcterms:created xsi:type="dcterms:W3CDTF">1999-09-28T01:54:02Z</dcterms:created>
  <dcterms:modified xsi:type="dcterms:W3CDTF">2021-04-28T02:29:38Z</dcterms:modified>
</cp:coreProperties>
</file>